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3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A0F21E3A-5146-4ED6-BBF7-0836AFB76DC7}" type="datetimeFigureOut">
              <a:rPr lang="ru-RU" smtClean="0"/>
              <a:t>29.02.2024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EBA643FA-186A-4DDE-A55F-C75A290B3DA2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21E3A-5146-4ED6-BBF7-0836AFB76DC7}" type="datetimeFigureOut">
              <a:rPr lang="ru-RU" smtClean="0"/>
              <a:t>29.02.2024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643FA-186A-4DDE-A55F-C75A290B3DA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/>
          <a:p>
            <a:fld id="{A0F21E3A-5146-4ED6-BBF7-0836AFB76DC7}" type="datetimeFigureOut">
              <a:rPr lang="ru-RU" smtClean="0"/>
              <a:t>29.02.2024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EBA643FA-186A-4DDE-A55F-C75A290B3DA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21E3A-5146-4ED6-BBF7-0836AFB76DC7}" type="datetimeFigureOut">
              <a:rPr lang="ru-RU" smtClean="0"/>
              <a:t>29.02.2024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643FA-186A-4DDE-A55F-C75A290B3DA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A0F21E3A-5146-4ED6-BBF7-0836AFB76DC7}" type="datetimeFigureOut">
              <a:rPr lang="ru-RU" smtClean="0"/>
              <a:t>29.02.2024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/>
          <a:p>
            <a:fld id="{EBA643FA-186A-4DDE-A55F-C75A290B3DA2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21E3A-5146-4ED6-BBF7-0836AFB76DC7}" type="datetimeFigureOut">
              <a:rPr lang="ru-RU" smtClean="0"/>
              <a:t>29.02.2024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643FA-186A-4DDE-A55F-C75A290B3DA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21E3A-5146-4ED6-BBF7-0836AFB76DC7}" type="datetimeFigureOut">
              <a:rPr lang="ru-RU" smtClean="0"/>
              <a:t>29.02.2024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643FA-186A-4DDE-A55F-C75A290B3DA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21E3A-5146-4ED6-BBF7-0836AFB76DC7}" type="datetimeFigureOut">
              <a:rPr lang="ru-RU" smtClean="0"/>
              <a:t>29.02.2024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643FA-186A-4DDE-A55F-C75A290B3DA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A0F21E3A-5146-4ED6-BBF7-0836AFB76DC7}" type="datetimeFigureOut">
              <a:rPr lang="ru-RU" smtClean="0"/>
              <a:t>29.02.2024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643FA-186A-4DDE-A55F-C75A290B3DA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21E3A-5146-4ED6-BBF7-0836AFB76DC7}" type="datetimeFigureOut">
              <a:rPr lang="ru-RU" smtClean="0"/>
              <a:t>29.02.2024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643FA-186A-4DDE-A55F-C75A290B3DA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21E3A-5146-4ED6-BBF7-0836AFB76DC7}" type="datetimeFigureOut">
              <a:rPr lang="ru-RU" smtClean="0"/>
              <a:t>29.02.2024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643FA-186A-4DDE-A55F-C75A290B3DA2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A0F21E3A-5146-4ED6-BBF7-0836AFB76DC7}" type="datetimeFigureOut">
              <a:rPr lang="ru-RU" smtClean="0"/>
              <a:t>29.02.2024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EBA643FA-186A-4DDE-A55F-C75A290B3DA2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fade/>
  </p:transition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chemeClr val="accent6">
                    <a:lumMod val="75000"/>
                  </a:schemeClr>
                </a:solidFill>
              </a:rPr>
              <a:t>ЗДОРОВОЕ ПИТАНИЕ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DB763454-8EFF-5807-5758-8443EDC9524C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" b="19"/>
          <a:stretch/>
        </p:blipFill>
        <p:spPr/>
      </p:pic>
    </p:spTree>
  </p:cSld>
  <p:clrMapOvr>
    <a:masterClrMapping/>
  </p:clrMapOvr>
  <p:transition spd="med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Что такое здоровое питание?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/>
              <a:t>Здоровое питание – это такое питание, которое обеспечивает рост,</a:t>
            </a:r>
            <a:br>
              <a:rPr lang="ru-RU" dirty="0"/>
            </a:br>
            <a:r>
              <a:rPr lang="ru-RU" dirty="0"/>
              <a:t>оптимальное развитие, полноценную жизнедеятельность, способствует укреплению здоровья и профилактике неинфекционных заболеваний (НИЗ), включая диабет, болезни сердца, инсульт и рак.</a:t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>Здоровое питание на протяжении всей жизни - важнейший элемент сохранения и укрепления здоровья нынешних и будущих поколений, а также, непременное условие достижения активного долголетия.</a:t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>.</a:t>
            </a:r>
          </a:p>
        </p:txBody>
      </p:sp>
    </p:spTree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Принципы здорового питания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ru-RU" dirty="0"/>
              <a:t>- </a:t>
            </a:r>
            <a:r>
              <a:rPr lang="ru-RU" sz="2900" dirty="0"/>
              <a:t>потребление энергии (калорий) должно быть сбалансировано с ее расходом</a:t>
            </a:r>
            <a:br>
              <a:rPr lang="ru-RU" sz="2900" dirty="0"/>
            </a:br>
            <a:r>
              <a:rPr lang="ru-RU" sz="2900" dirty="0"/>
              <a:t/>
            </a:r>
            <a:br>
              <a:rPr lang="ru-RU" sz="2900" dirty="0"/>
            </a:br>
            <a:r>
              <a:rPr lang="ru-RU" sz="2900" dirty="0"/>
              <a:t>- ежедневное употребление 400 </a:t>
            </a:r>
            <a:r>
              <a:rPr lang="ru-RU" sz="2900" dirty="0" err="1"/>
              <a:t>гр</a:t>
            </a:r>
            <a:r>
              <a:rPr lang="ru-RU" sz="2900" dirty="0"/>
              <a:t> (минимум) фруктов и овощей, помимо картофеля, и крахмалсодержащих корнеплодов</a:t>
            </a:r>
            <a:br>
              <a:rPr lang="ru-RU" sz="2900" dirty="0"/>
            </a:br>
            <a:r>
              <a:rPr lang="ru-RU" sz="2900" dirty="0"/>
              <a:t/>
            </a:r>
            <a:br>
              <a:rPr lang="ru-RU" sz="2900" dirty="0"/>
            </a:br>
            <a:r>
              <a:rPr lang="ru-RU" sz="2900" dirty="0"/>
              <a:t>- потребление жиров не должно превышать 30% от общей потребляемой энергии (3 столовые ложки растительного масла, или 2 авокадо, или 100 </a:t>
            </a:r>
            <a:r>
              <a:rPr lang="ru-RU" sz="2900" dirty="0" err="1"/>
              <a:t>гр</a:t>
            </a:r>
            <a:r>
              <a:rPr lang="ru-RU" sz="2900" dirty="0"/>
              <a:t> арахиса, или 100-140 </a:t>
            </a:r>
            <a:r>
              <a:rPr lang="ru-RU" sz="2900" dirty="0" err="1"/>
              <a:t>гр</a:t>
            </a:r>
            <a:r>
              <a:rPr lang="ru-RU" sz="2900" dirty="0"/>
              <a:t> соевых бобов)</a:t>
            </a:r>
            <a:br>
              <a:rPr lang="ru-RU" sz="2900" dirty="0"/>
            </a:br>
            <a:r>
              <a:rPr lang="ru-RU" sz="2900" dirty="0"/>
              <a:t/>
            </a:r>
            <a:br>
              <a:rPr lang="ru-RU" sz="2900" dirty="0"/>
            </a:br>
            <a:r>
              <a:rPr lang="ru-RU" sz="2900" dirty="0"/>
              <a:t>- насыщенные жиры (твердые жиры) должны составлять менее 10%, </a:t>
            </a:r>
            <a:r>
              <a:rPr lang="ru-RU" sz="2900" dirty="0" err="1"/>
              <a:t>трансжиры</a:t>
            </a:r>
            <a:r>
              <a:rPr lang="ru-RU" sz="2900" dirty="0"/>
              <a:t> (растительные жиры, подвергшиеся промышленной переработке, и традиционно входящие в состав </a:t>
            </a:r>
            <a:r>
              <a:rPr lang="ru-RU" sz="2900" dirty="0" err="1"/>
              <a:t>майонеза,маргарина</a:t>
            </a:r>
            <a:r>
              <a:rPr lang="ru-RU" sz="2900" dirty="0"/>
              <a:t>, кетчупа, кондитерских изделий) – менее 1% от общей потребляемой энергии</a:t>
            </a:r>
            <a:br>
              <a:rPr lang="ru-RU" sz="2900" dirty="0"/>
            </a:br>
            <a:r>
              <a:rPr lang="ru-RU" sz="2900" dirty="0"/>
              <a:t/>
            </a:r>
            <a:br>
              <a:rPr lang="ru-RU" sz="2900" dirty="0"/>
            </a:br>
            <a:r>
              <a:rPr lang="ru-RU" sz="2900" dirty="0"/>
              <a:t>- желательно заменять насыщенные жиры и </a:t>
            </a:r>
            <a:r>
              <a:rPr lang="ru-RU" sz="2900" dirty="0" err="1"/>
              <a:t>трансжиры</a:t>
            </a:r>
            <a:r>
              <a:rPr lang="ru-RU" sz="2900" dirty="0"/>
              <a:t> ненасыщенными жирами, и полностью исключить из рациона </a:t>
            </a:r>
            <a:r>
              <a:rPr lang="ru-RU" sz="2900" dirty="0" err="1"/>
              <a:t>трансжиры</a:t>
            </a:r>
            <a:r>
              <a:rPr lang="ru-RU" sz="2900" dirty="0"/>
              <a:t> промышленного производства</a:t>
            </a:r>
            <a:br>
              <a:rPr lang="ru-RU" sz="2900" dirty="0"/>
            </a:br>
            <a:r>
              <a:rPr lang="ru-RU" sz="2900" dirty="0"/>
              <a:t/>
            </a:r>
            <a:br>
              <a:rPr lang="ru-RU" sz="2900" dirty="0"/>
            </a:br>
            <a:r>
              <a:rPr lang="ru-RU" sz="2900" dirty="0"/>
              <a:t>- свободные сахара должны составлять менее 10% (50 </a:t>
            </a:r>
            <a:r>
              <a:rPr lang="ru-RU" sz="2900" dirty="0" err="1"/>
              <a:t>гр</a:t>
            </a:r>
            <a:r>
              <a:rPr lang="ru-RU" sz="2900" dirty="0"/>
              <a:t> или 12 чайных ложек без верха для человека с нормальным весом, потребляющего около</a:t>
            </a:r>
            <a:br>
              <a:rPr lang="ru-RU" sz="2900" dirty="0"/>
            </a:br>
            <a:r>
              <a:rPr lang="ru-RU" sz="2900" dirty="0"/>
              <a:t>2000 калорий в день) от общей потребляемой энергии, причем, сокращение потребления до 5% и менее обеспечивает дополнительные преимущества для здоровья</a:t>
            </a:r>
          </a:p>
        </p:txBody>
      </p:sp>
    </p:spTree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884824"/>
          </a:xfrm>
        </p:spPr>
        <p:txBody>
          <a:bodyPr>
            <a:normAutofit/>
          </a:bodyPr>
          <a:lstStyle/>
          <a:p>
            <a:r>
              <a:rPr lang="ru-RU" sz="1800" dirty="0"/>
              <a:t>Как интегрировать принципы здорового питания в свою жизнь, с помощью небольших изменений в привычном рационе?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420888"/>
            <a:ext cx="7239000" cy="4034848"/>
          </a:xfrm>
        </p:spPr>
        <p:txBody>
          <a:bodyPr>
            <a:normAutofit fontScale="70000" lnSpcReduction="20000"/>
          </a:bodyPr>
          <a:lstStyle/>
          <a:p>
            <a:r>
              <a:rPr lang="ru-RU" dirty="0"/>
              <a:t> включайте овощи в каждый прием пищи</a:t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>- для перекуса или в качестве закуски используйте свежие овощи и фрукты</a:t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>- отдавайте предпочтение сезонным овощам и фруктам</a:t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>- употребляйте в пищу максимально разнообразные фрукты и овощи, расширяйте ассортимент привычных продуктов. Дайте второй шанс репе, тыкве, брокколи.</a:t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>Жиры</a:t>
            </a:r>
            <a:br>
              <a:rPr lang="ru-RU" dirty="0"/>
            </a:br>
            <a:r>
              <a:rPr lang="ru-RU" dirty="0"/>
              <a:t>Эксперты по питанию ВОЗ рекомендуют ограничивать употребление любых</a:t>
            </a:r>
            <a:br>
              <a:rPr lang="ru-RU" dirty="0"/>
            </a:br>
            <a:r>
              <a:rPr lang="ru-RU" dirty="0"/>
              <a:t>жиров растительного и животного происхождения до 30%, лучше – до 10 % и менее от общего потребления энергии.</a:t>
            </a:r>
            <a:br>
              <a:rPr lang="ru-RU" dirty="0"/>
            </a:br>
            <a:endParaRPr lang="ru-RU" dirty="0"/>
          </a:p>
        </p:txBody>
      </p:sp>
    </p:spTree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000" dirty="0"/>
              <a:t>Как интегрировать принципы здорового питания в свою жизнь, с помощью небольших изменений в привычном рационе?</a:t>
            </a:r>
            <a:endParaRPr lang="ru-RU" sz="2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/>
              <a:t>готовьте на пару или варите вместо жарки и приготовления во фритюре</a:t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>- заменяйте сливочное масло и сало растительными маслами, богатыми полиненасыщенными жирами, такими как подсолнечное, оливковое кукурузное, </a:t>
            </a:r>
            <a:r>
              <a:rPr lang="ru-RU" dirty="0" err="1"/>
              <a:t>сафлоровое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>- покупайте молочные продукты с пониженным (1,5-2,5%) содержанием жира</a:t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>- покупайте постное мясо, и обязательно обрезайте весь видимый жир перед тем, как начать готовить</a:t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>- ограничьте потребление запеченной и жареной пищи</a:t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>- откажитесь от употребления предварительно упакованных закусок, и пищевых продуктов (например, торты, пончики, пирожные, пироги, печенье и вафли), они могут содержать много промышленно произведенных </a:t>
            </a:r>
            <a:r>
              <a:rPr lang="ru-RU" dirty="0" err="1"/>
              <a:t>трансжиров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Витамины в продуктах питания</a:t>
            </a:r>
          </a:p>
        </p:txBody>
      </p:sp>
      <p:pic>
        <p:nvPicPr>
          <p:cNvPr id="4" name="Содержимое 3" descr="screen10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845608" y="1609725"/>
            <a:ext cx="6462184" cy="4846638"/>
          </a:xfrm>
        </p:spPr>
      </p:pic>
    </p:spTree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Плюсы здорового питания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Преимущества человека, который питается правильно.</a:t>
            </a:r>
          </a:p>
          <a:p>
            <a:r>
              <a:rPr lang="ru-RU" dirty="0"/>
              <a:t>• </a:t>
            </a:r>
            <a:r>
              <a:rPr lang="ru-RU" b="1" dirty="0"/>
              <a:t>отсутствует лишний вес;</a:t>
            </a:r>
          </a:p>
          <a:p>
            <a:r>
              <a:rPr lang="ru-RU" dirty="0"/>
              <a:t> • </a:t>
            </a:r>
            <a:r>
              <a:rPr lang="ru-RU" b="1" dirty="0"/>
              <a:t>исчезают хронические болезни и не возникают новые;</a:t>
            </a:r>
          </a:p>
          <a:p>
            <a:r>
              <a:rPr lang="ru-RU" dirty="0"/>
              <a:t> • </a:t>
            </a:r>
            <a:r>
              <a:rPr lang="ru-RU" b="1" dirty="0"/>
              <a:t>появляется чувство контроля над собственным телом;</a:t>
            </a:r>
            <a:r>
              <a:rPr lang="ru-RU" dirty="0"/>
              <a:t> </a:t>
            </a:r>
          </a:p>
          <a:p>
            <a:r>
              <a:rPr lang="ru-RU" dirty="0"/>
              <a:t>• </a:t>
            </a:r>
            <a:r>
              <a:rPr lang="ru-RU" b="1" dirty="0"/>
              <a:t>хорошее самочувствие, высокая выносливость, устойчивость к стрессам</a:t>
            </a:r>
            <a:r>
              <a:rPr lang="ru-RU" dirty="0"/>
              <a:t>.</a:t>
            </a:r>
          </a:p>
        </p:txBody>
      </p:sp>
    </p:spTree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1600" b="0" dirty="0"/>
              <a:t>Если вы решили </a:t>
            </a:r>
            <a:r>
              <a:rPr lang="ru-RU" sz="1800" b="0" dirty="0"/>
              <a:t>придерживаться здорового рациона, вам придется максимально сократить потребление следующего</a:t>
            </a:r>
            <a:r>
              <a:rPr lang="ru-RU" b="0" dirty="0"/>
              <a:t>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полуфабрикаты</a:t>
            </a:r>
          </a:p>
          <a:p>
            <a:r>
              <a:rPr lang="ru-RU" dirty="0"/>
              <a:t>сдобная выпечка</a:t>
            </a:r>
          </a:p>
          <a:p>
            <a:r>
              <a:rPr lang="ru-RU" dirty="0"/>
              <a:t>конфеты</a:t>
            </a:r>
          </a:p>
          <a:p>
            <a:r>
              <a:rPr lang="ru-RU" dirty="0"/>
              <a:t>сладкие газированные напитки</a:t>
            </a:r>
          </a:p>
          <a:p>
            <a:r>
              <a:rPr lang="ru-RU" dirty="0"/>
              <a:t>алкоголь</a:t>
            </a:r>
          </a:p>
          <a:p>
            <a:endParaRPr lang="ru-RU" dirty="0"/>
          </a:p>
        </p:txBody>
      </p:sp>
    </p:spTree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В чем заключается правильное питание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Правильное питание заключается не в контроле калорий и жестких диетах, а </a:t>
            </a:r>
            <a:r>
              <a:rPr lang="ru-RU" b="1" dirty="0"/>
              <a:t>в обеспечении организма полноценным рационом, в который входят все необходимые для него продукты: мясо, злаки, овощи, фрукты</a:t>
            </a:r>
            <a:r>
              <a:rPr lang="ru-RU" dirty="0"/>
              <a:t>.</a:t>
            </a:r>
          </a:p>
          <a:p>
            <a:r>
              <a:rPr lang="ru-RU" dirty="0"/>
              <a:t> Подбор рациона - одна из главных задач в правильном питании, но не менее важным является и ежедневное следование ему.</a:t>
            </a:r>
          </a:p>
        </p:txBody>
      </p:sp>
    </p:spTree>
  </p:cSld>
  <p:clrMapOvr>
    <a:masterClrMapping/>
  </p:clrMapOvr>
  <p:transition>
    <p:fade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34</TotalTime>
  <Words>132</Words>
  <Application>Microsoft Office PowerPoint</Application>
  <PresentationFormat>Экран (4:3)</PresentationFormat>
  <Paragraphs>25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3" baseType="lpstr">
      <vt:lpstr>Trebuchet MS</vt:lpstr>
      <vt:lpstr>Wingdings</vt:lpstr>
      <vt:lpstr>Wingdings 2</vt:lpstr>
      <vt:lpstr>Изящная</vt:lpstr>
      <vt:lpstr>ЗДОРОВОЕ ПИТАНИЕ</vt:lpstr>
      <vt:lpstr>Что такое здоровое питание?</vt:lpstr>
      <vt:lpstr>Принципы здорового питания</vt:lpstr>
      <vt:lpstr>Как интегрировать принципы здорового питания в свою жизнь, с помощью небольших изменений в привычном рационе? </vt:lpstr>
      <vt:lpstr>Как интегрировать принципы здорового питания в свою жизнь, с помощью небольших изменений в привычном рационе?</vt:lpstr>
      <vt:lpstr>Витамины в продуктах питания</vt:lpstr>
      <vt:lpstr>Плюсы здорового питания</vt:lpstr>
      <vt:lpstr>Если вы решили придерживаться здорового рациона, вам придется максимально сократить потребление следующего:</vt:lpstr>
      <vt:lpstr>В чем заключается правильное питание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ЗДОРОВОЕ ПИТАНИЕ</dc:title>
  <dc:creator>Admin</dc:creator>
  <cp:lastModifiedBy>RePack by Diakov</cp:lastModifiedBy>
  <cp:revision>9</cp:revision>
  <dcterms:created xsi:type="dcterms:W3CDTF">2024-02-03T04:59:24Z</dcterms:created>
  <dcterms:modified xsi:type="dcterms:W3CDTF">2024-02-29T06:19:18Z</dcterms:modified>
</cp:coreProperties>
</file>